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C968E-2652-4A3E-8369-594E6497DA66}" type="datetimeFigureOut">
              <a:rPr lang="nl-NL" smtClean="0"/>
              <a:pPr/>
              <a:t>26-5-2013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B65EC-FE0A-48DD-BA74-0B12AB98D6F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/>
        </p:nvSpPr>
        <p:spPr>
          <a:xfrm>
            <a:off x="683568" y="548680"/>
            <a:ext cx="77724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b="1" dirty="0" err="1" smtClean="0">
                <a:solidFill>
                  <a:schemeClr val="accent4">
                    <a:lumMod val="75000"/>
                  </a:schemeClr>
                </a:solidFill>
              </a:rPr>
              <a:t>Imparfait</a:t>
            </a:r>
            <a:endParaRPr lang="nl-NL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Ondertitel 4"/>
          <p:cNvSpPr>
            <a:spLocks noGrp="1"/>
          </p:cNvSpPr>
          <p:nvPr/>
        </p:nvSpPr>
        <p:spPr>
          <a:xfrm>
            <a:off x="683568" y="1556791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dirty="0" smtClean="0">
                <a:solidFill>
                  <a:schemeClr val="tx1"/>
                </a:solidFill>
              </a:rPr>
              <a:t>Nederlands:	onvoltooid verleden tijd</a:t>
            </a:r>
          </a:p>
          <a:p>
            <a:pPr algn="l"/>
            <a:endParaRPr lang="nl-NL" dirty="0" smtClean="0">
              <a:solidFill>
                <a:schemeClr val="tx1"/>
              </a:solidFill>
            </a:endParaRPr>
          </a:p>
          <a:p>
            <a:pPr algn="l"/>
            <a:r>
              <a:rPr lang="nl-NL" dirty="0" smtClean="0">
                <a:solidFill>
                  <a:schemeClr val="accent6"/>
                </a:solidFill>
              </a:rPr>
              <a:t>voorbeeld</a:t>
            </a:r>
            <a:r>
              <a:rPr lang="nl-NL" dirty="0" smtClean="0">
                <a:solidFill>
                  <a:schemeClr val="tx1"/>
                </a:solidFill>
              </a:rPr>
              <a:t>		Ik </a:t>
            </a:r>
            <a:r>
              <a:rPr lang="nl-NL" u="sng" dirty="0" smtClean="0">
                <a:solidFill>
                  <a:schemeClr val="tx1"/>
                </a:solidFill>
              </a:rPr>
              <a:t>keek</a:t>
            </a:r>
            <a:r>
              <a:rPr lang="nl-NL" dirty="0" smtClean="0">
                <a:solidFill>
                  <a:schemeClr val="tx1"/>
                </a:solidFill>
              </a:rPr>
              <a:t> een film.</a:t>
            </a: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			Wij </a:t>
            </a:r>
            <a:r>
              <a:rPr lang="nl-NL" u="sng" dirty="0" smtClean="0">
                <a:solidFill>
                  <a:schemeClr val="tx1"/>
                </a:solidFill>
              </a:rPr>
              <a:t>waren</a:t>
            </a:r>
            <a:r>
              <a:rPr lang="nl-NL" dirty="0" smtClean="0">
                <a:solidFill>
                  <a:schemeClr val="tx1"/>
                </a:solidFill>
              </a:rPr>
              <a:t> in Frankrijk.</a:t>
            </a:r>
          </a:p>
          <a:p>
            <a:pPr algn="l"/>
            <a:endParaRPr lang="nl-NL" dirty="0" smtClean="0">
              <a:solidFill>
                <a:schemeClr val="tx1"/>
              </a:solidFill>
            </a:endParaRPr>
          </a:p>
          <a:p>
            <a:pPr algn="l"/>
            <a:endParaRPr lang="nl-NL" i="1" dirty="0" err="1" smtClean="0">
              <a:solidFill>
                <a:schemeClr val="tx1"/>
              </a:solidFill>
            </a:endParaRPr>
          </a:p>
          <a:p>
            <a:pPr marL="514350" indent="-514350" algn="l"/>
            <a:endParaRPr lang="nl-NL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nl-NL" b="1" u="sng" dirty="0" smtClean="0">
                <a:solidFill>
                  <a:schemeClr val="tx1"/>
                </a:solidFill>
              </a:rPr>
              <a:t>Vorm</a:t>
            </a:r>
            <a:endParaRPr lang="nl-NL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endParaRPr lang="nl-NL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nl-NL" dirty="0" smtClean="0">
                <a:solidFill>
                  <a:schemeClr val="tx1"/>
                </a:solidFill>
              </a:rPr>
              <a:t>Neem de </a:t>
            </a:r>
            <a:r>
              <a:rPr lang="nl-NL" i="1" dirty="0" err="1" smtClean="0">
                <a:solidFill>
                  <a:schemeClr val="tx1"/>
                </a:solidFill>
              </a:rPr>
              <a:t>nous</a:t>
            </a:r>
            <a:r>
              <a:rPr lang="nl-NL" dirty="0" err="1" smtClean="0">
                <a:solidFill>
                  <a:schemeClr val="tx1"/>
                </a:solidFill>
              </a:rPr>
              <a:t>-vorm</a:t>
            </a:r>
            <a:r>
              <a:rPr lang="nl-NL" dirty="0" smtClean="0">
                <a:solidFill>
                  <a:schemeClr val="tx1"/>
                </a:solidFill>
              </a:rPr>
              <a:t> van de </a:t>
            </a:r>
            <a:r>
              <a:rPr lang="nl-NL" i="1" dirty="0" err="1" smtClean="0">
                <a:solidFill>
                  <a:schemeClr val="tx1"/>
                </a:solidFill>
              </a:rPr>
              <a:t>présent</a:t>
            </a:r>
            <a:endParaRPr lang="nl-NL" i="1" dirty="0" smtClean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nl-NL" i="1" dirty="0"/>
              <a:t>		</a:t>
            </a:r>
            <a:r>
              <a:rPr lang="nl-NL" i="1" dirty="0" smtClean="0"/>
              <a:t>					</a:t>
            </a:r>
            <a:r>
              <a:rPr lang="nl-NL" i="1" dirty="0" err="1" smtClean="0">
                <a:solidFill>
                  <a:schemeClr val="accent6"/>
                </a:solidFill>
              </a:rPr>
              <a:t>regardons</a:t>
            </a:r>
            <a:endParaRPr lang="nl-NL" i="1" dirty="0" smtClean="0">
              <a:solidFill>
                <a:schemeClr val="accent6"/>
              </a:solidFill>
            </a:endParaRPr>
          </a:p>
          <a:p>
            <a:pPr marL="514350" indent="-514350">
              <a:buNone/>
            </a:pPr>
            <a:endParaRPr lang="nl-NL" b="1" i="1" dirty="0" smtClean="0"/>
          </a:p>
          <a:p>
            <a:pPr marL="514350" indent="-514350">
              <a:buAutoNum type="arabicPeriod" startAt="2"/>
            </a:pPr>
            <a:r>
              <a:rPr lang="nl-NL" dirty="0" smtClean="0"/>
              <a:t>Haal </a:t>
            </a:r>
            <a:r>
              <a:rPr lang="nl-NL" i="1" dirty="0" smtClean="0"/>
              <a:t>–ons</a:t>
            </a:r>
            <a:r>
              <a:rPr lang="nl-NL" dirty="0" smtClean="0"/>
              <a:t> ervan af.</a:t>
            </a:r>
          </a:p>
          <a:p>
            <a:pPr marL="514350" indent="-514350">
              <a:buNone/>
            </a:pPr>
            <a:r>
              <a:rPr lang="nl-NL" dirty="0" smtClean="0"/>
              <a:t>							</a:t>
            </a:r>
            <a:r>
              <a:rPr lang="nl-NL" i="1" dirty="0" smtClean="0"/>
              <a:t> </a:t>
            </a:r>
            <a:r>
              <a:rPr lang="nl-NL" i="1" dirty="0" err="1" smtClean="0">
                <a:solidFill>
                  <a:schemeClr val="accent6"/>
                </a:solidFill>
              </a:rPr>
              <a:t>regard</a:t>
            </a:r>
            <a:endParaRPr lang="nl-NL" i="1" dirty="0" smtClean="0">
              <a:solidFill>
                <a:schemeClr val="accent6"/>
              </a:solidFill>
            </a:endParaRPr>
          </a:p>
          <a:p>
            <a:pPr marL="514350" indent="-514350">
              <a:buNone/>
            </a:pPr>
            <a:endParaRPr lang="nl-NL" dirty="0" smtClean="0"/>
          </a:p>
          <a:p>
            <a:pPr marL="514350" indent="-514350">
              <a:buNone/>
            </a:pPr>
            <a:r>
              <a:rPr lang="nl-NL" dirty="0" smtClean="0"/>
              <a:t>3. 	Plaats de juiste uitgang erachter.</a:t>
            </a:r>
          </a:p>
          <a:p>
            <a:pPr marL="514350" indent="-514350">
              <a:buNone/>
            </a:pPr>
            <a:r>
              <a:rPr lang="nl-NL" dirty="0" smtClean="0"/>
              <a:t>	</a:t>
            </a:r>
          </a:p>
          <a:p>
            <a:pPr marL="514350" indent="-514350">
              <a:buNone/>
            </a:pPr>
            <a:endParaRPr lang="nl-NL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b="1" u="sng" dirty="0" smtClean="0">
                <a:solidFill>
                  <a:schemeClr val="tx1"/>
                </a:solidFill>
              </a:rPr>
              <a:t>Uitgangen</a:t>
            </a: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 smtClean="0"/>
              <a:t>je				-</a:t>
            </a:r>
            <a:r>
              <a:rPr lang="nl-NL" b="1" dirty="0" smtClean="0">
                <a:solidFill>
                  <a:srgbClr val="FF0000"/>
                </a:solidFill>
              </a:rPr>
              <a:t>ais</a:t>
            </a:r>
          </a:p>
          <a:p>
            <a:pPr marL="514350" indent="-514350">
              <a:buNone/>
            </a:pPr>
            <a:r>
              <a:rPr lang="nl-NL" dirty="0" err="1" smtClean="0"/>
              <a:t>tu</a:t>
            </a:r>
            <a:r>
              <a:rPr lang="nl-NL" dirty="0" smtClean="0"/>
              <a:t>				-</a:t>
            </a:r>
            <a:r>
              <a:rPr lang="nl-NL" b="1" dirty="0" smtClean="0">
                <a:solidFill>
                  <a:srgbClr val="FF0000"/>
                </a:solidFill>
              </a:rPr>
              <a:t>ais</a:t>
            </a:r>
          </a:p>
          <a:p>
            <a:pPr marL="514350" indent="-514350">
              <a:buNone/>
            </a:pPr>
            <a:r>
              <a:rPr lang="nl-NL" dirty="0" err="1" smtClean="0"/>
              <a:t>il</a:t>
            </a:r>
            <a:r>
              <a:rPr lang="nl-NL" dirty="0" smtClean="0"/>
              <a:t>/</a:t>
            </a:r>
            <a:r>
              <a:rPr lang="nl-NL" dirty="0" err="1" smtClean="0"/>
              <a:t>elle</a:t>
            </a:r>
            <a:r>
              <a:rPr lang="nl-NL" dirty="0" smtClean="0"/>
              <a:t>/</a:t>
            </a:r>
            <a:r>
              <a:rPr lang="nl-NL" dirty="0" err="1" smtClean="0"/>
              <a:t>on</a:t>
            </a:r>
            <a:r>
              <a:rPr lang="nl-NL" dirty="0" smtClean="0"/>
              <a:t>		-</a:t>
            </a:r>
            <a:r>
              <a:rPr lang="nl-NL" b="1" dirty="0" err="1" smtClean="0">
                <a:solidFill>
                  <a:srgbClr val="FF0000"/>
                </a:solidFill>
              </a:rPr>
              <a:t>ait</a:t>
            </a:r>
            <a:endParaRPr lang="nl-NL" b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endParaRPr lang="nl-NL" dirty="0" smtClean="0"/>
          </a:p>
          <a:p>
            <a:pPr marL="514350" indent="-514350">
              <a:buNone/>
            </a:pPr>
            <a:r>
              <a:rPr lang="nl-NL" dirty="0" err="1" smtClean="0"/>
              <a:t>nous</a:t>
            </a:r>
            <a:r>
              <a:rPr lang="nl-NL" dirty="0" smtClean="0"/>
              <a:t>			-</a:t>
            </a:r>
            <a:r>
              <a:rPr lang="nl-NL" b="1" dirty="0" err="1" smtClean="0">
                <a:solidFill>
                  <a:srgbClr val="FF0000"/>
                </a:solidFill>
              </a:rPr>
              <a:t>ions</a:t>
            </a:r>
            <a:endParaRPr lang="nl-NL" b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nl-NL" dirty="0" err="1" smtClean="0"/>
              <a:t>vous</a:t>
            </a:r>
            <a:r>
              <a:rPr lang="nl-NL" dirty="0" smtClean="0"/>
              <a:t>			-</a:t>
            </a:r>
            <a:r>
              <a:rPr lang="nl-NL" b="1" dirty="0" err="1" smtClean="0">
                <a:solidFill>
                  <a:srgbClr val="FF0000"/>
                </a:solidFill>
              </a:rPr>
              <a:t>iez</a:t>
            </a:r>
            <a:endParaRPr lang="nl-NL" b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nl-NL" dirty="0" err="1" smtClean="0"/>
              <a:t>ils</a:t>
            </a:r>
            <a:r>
              <a:rPr lang="nl-NL" dirty="0" smtClean="0"/>
              <a:t>/</a:t>
            </a:r>
            <a:r>
              <a:rPr lang="nl-NL" dirty="0" err="1" smtClean="0"/>
              <a:t>elles</a:t>
            </a:r>
            <a:r>
              <a:rPr lang="nl-NL" dirty="0" smtClean="0"/>
              <a:t>		-</a:t>
            </a:r>
            <a:r>
              <a:rPr lang="nl-NL" b="1" dirty="0" err="1" smtClean="0">
                <a:solidFill>
                  <a:srgbClr val="FF0000"/>
                </a:solidFill>
              </a:rPr>
              <a:t>aient</a:t>
            </a:r>
            <a:endParaRPr lang="nl-NL" b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endParaRPr lang="nl-NL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nl-NL" i="1" dirty="0" smtClean="0"/>
              <a:t>je </a:t>
            </a:r>
            <a:r>
              <a:rPr lang="nl-NL" i="1" dirty="0" err="1" smtClean="0"/>
              <a:t>regard</a:t>
            </a:r>
            <a:r>
              <a:rPr lang="nl-NL" b="1" i="1" dirty="0" err="1" smtClean="0">
                <a:solidFill>
                  <a:srgbClr val="FF0000"/>
                </a:solidFill>
              </a:rPr>
              <a:t>ais</a:t>
            </a:r>
            <a:r>
              <a:rPr lang="nl-NL" b="1" i="1" dirty="0" smtClean="0"/>
              <a:t>			</a:t>
            </a:r>
            <a:r>
              <a:rPr lang="nl-NL" dirty="0" smtClean="0"/>
              <a:t>ik keek</a:t>
            </a:r>
            <a:endParaRPr lang="nl-NL" i="1" dirty="0" smtClean="0"/>
          </a:p>
          <a:p>
            <a:pPr marL="514350" indent="-514350">
              <a:buNone/>
            </a:pPr>
            <a:r>
              <a:rPr lang="nl-NL" i="1" dirty="0" err="1" smtClean="0"/>
              <a:t>tu</a:t>
            </a:r>
            <a:r>
              <a:rPr lang="nl-NL" i="1" dirty="0" smtClean="0"/>
              <a:t> </a:t>
            </a:r>
            <a:r>
              <a:rPr lang="nl-NL" i="1" dirty="0" err="1" smtClean="0"/>
              <a:t>regard</a:t>
            </a:r>
            <a:r>
              <a:rPr lang="nl-NL" b="1" i="1" dirty="0" err="1" smtClean="0">
                <a:solidFill>
                  <a:srgbClr val="FF0000"/>
                </a:solidFill>
              </a:rPr>
              <a:t>ais</a:t>
            </a:r>
            <a:r>
              <a:rPr lang="nl-NL" b="1" i="1" dirty="0" smtClean="0"/>
              <a:t>			</a:t>
            </a:r>
            <a:r>
              <a:rPr lang="nl-NL" dirty="0" smtClean="0"/>
              <a:t>jij keek</a:t>
            </a:r>
            <a:endParaRPr lang="nl-NL" b="1" i="1" dirty="0" smtClean="0"/>
          </a:p>
          <a:p>
            <a:pPr marL="514350" indent="-514350">
              <a:buNone/>
            </a:pPr>
            <a:r>
              <a:rPr lang="nl-NL" i="1" dirty="0" err="1" smtClean="0"/>
              <a:t>il</a:t>
            </a:r>
            <a:r>
              <a:rPr lang="nl-NL" i="1" dirty="0" smtClean="0"/>
              <a:t>/</a:t>
            </a:r>
            <a:r>
              <a:rPr lang="nl-NL" i="1" dirty="0" err="1" smtClean="0"/>
              <a:t>elle</a:t>
            </a:r>
            <a:r>
              <a:rPr lang="nl-NL" i="1" dirty="0" smtClean="0"/>
              <a:t>/</a:t>
            </a:r>
            <a:r>
              <a:rPr lang="nl-NL" i="1" dirty="0" err="1" smtClean="0"/>
              <a:t>on</a:t>
            </a:r>
            <a:r>
              <a:rPr lang="nl-NL" i="1" dirty="0" smtClean="0"/>
              <a:t> </a:t>
            </a:r>
            <a:r>
              <a:rPr lang="nl-NL" i="1" dirty="0" err="1" smtClean="0"/>
              <a:t>regard</a:t>
            </a:r>
            <a:r>
              <a:rPr lang="nl-NL" b="1" i="1" dirty="0" err="1" smtClean="0">
                <a:solidFill>
                  <a:srgbClr val="FF0000"/>
                </a:solidFill>
              </a:rPr>
              <a:t>ait</a:t>
            </a:r>
            <a:r>
              <a:rPr lang="nl-NL" b="1" i="1" dirty="0" smtClean="0"/>
              <a:t>		</a:t>
            </a:r>
            <a:r>
              <a:rPr lang="nl-NL" dirty="0" smtClean="0"/>
              <a:t>hij/zij/men keek</a:t>
            </a:r>
            <a:endParaRPr lang="nl-NL" i="1" dirty="0" smtClean="0"/>
          </a:p>
          <a:p>
            <a:pPr marL="514350" indent="-514350">
              <a:buNone/>
            </a:pPr>
            <a:endParaRPr lang="nl-NL" i="1" dirty="0"/>
          </a:p>
          <a:p>
            <a:pPr marL="514350" indent="-514350">
              <a:buNone/>
            </a:pPr>
            <a:r>
              <a:rPr lang="nl-NL" i="1" dirty="0" err="1" smtClean="0"/>
              <a:t>nous</a:t>
            </a:r>
            <a:r>
              <a:rPr lang="nl-NL" i="1" dirty="0" smtClean="0"/>
              <a:t> </a:t>
            </a:r>
            <a:r>
              <a:rPr lang="nl-NL" i="1" dirty="0" err="1" smtClean="0"/>
              <a:t>regard</a:t>
            </a:r>
            <a:r>
              <a:rPr lang="nl-NL" b="1" i="1" dirty="0" err="1" smtClean="0">
                <a:solidFill>
                  <a:srgbClr val="FF0000"/>
                </a:solidFill>
              </a:rPr>
              <a:t>ions</a:t>
            </a:r>
            <a:r>
              <a:rPr lang="nl-NL" b="1" i="1" dirty="0" smtClean="0">
                <a:solidFill>
                  <a:srgbClr val="FF0000"/>
                </a:solidFill>
              </a:rPr>
              <a:t>	</a:t>
            </a:r>
            <a:r>
              <a:rPr lang="nl-NL" b="1" i="1" dirty="0" smtClean="0"/>
              <a:t>		</a:t>
            </a:r>
            <a:r>
              <a:rPr lang="nl-NL" dirty="0" smtClean="0"/>
              <a:t>wij keken</a:t>
            </a:r>
            <a:endParaRPr lang="nl-NL" b="1" i="1" dirty="0" smtClean="0"/>
          </a:p>
          <a:p>
            <a:pPr marL="514350" indent="-514350">
              <a:buNone/>
            </a:pPr>
            <a:r>
              <a:rPr lang="nl-NL" i="1" dirty="0" err="1" smtClean="0"/>
              <a:t>vous</a:t>
            </a:r>
            <a:r>
              <a:rPr lang="nl-NL" i="1" dirty="0" smtClean="0"/>
              <a:t> </a:t>
            </a:r>
            <a:r>
              <a:rPr lang="nl-NL" i="1" dirty="0" err="1" smtClean="0"/>
              <a:t>regard</a:t>
            </a:r>
            <a:r>
              <a:rPr lang="nl-NL" b="1" i="1" dirty="0" err="1" smtClean="0">
                <a:solidFill>
                  <a:srgbClr val="FF0000"/>
                </a:solidFill>
              </a:rPr>
              <a:t>iez</a:t>
            </a:r>
            <a:r>
              <a:rPr lang="nl-NL" dirty="0" smtClean="0"/>
              <a:t>			jullie keken/u keek</a:t>
            </a:r>
          </a:p>
          <a:p>
            <a:pPr marL="514350" indent="-514350">
              <a:buNone/>
            </a:pPr>
            <a:r>
              <a:rPr lang="nl-NL" i="1" dirty="0" err="1" smtClean="0"/>
              <a:t>ils</a:t>
            </a:r>
            <a:r>
              <a:rPr lang="nl-NL" i="1" dirty="0" smtClean="0"/>
              <a:t>/</a:t>
            </a:r>
            <a:r>
              <a:rPr lang="nl-NL" i="1" dirty="0" err="1" smtClean="0"/>
              <a:t>elles</a:t>
            </a:r>
            <a:r>
              <a:rPr lang="nl-NL" i="1" dirty="0" smtClean="0"/>
              <a:t> </a:t>
            </a:r>
            <a:r>
              <a:rPr lang="nl-NL" i="1" dirty="0" err="1" smtClean="0"/>
              <a:t>regard</a:t>
            </a:r>
            <a:r>
              <a:rPr lang="nl-NL" b="1" i="1" dirty="0" err="1" smtClean="0">
                <a:solidFill>
                  <a:srgbClr val="FF0000"/>
                </a:solidFill>
              </a:rPr>
              <a:t>aient</a:t>
            </a:r>
            <a:r>
              <a:rPr lang="nl-NL" b="1" i="1" dirty="0" smtClean="0"/>
              <a:t>		</a:t>
            </a:r>
            <a:r>
              <a:rPr lang="nl-NL" dirty="0" smtClean="0"/>
              <a:t>zij keken</a:t>
            </a:r>
            <a:endParaRPr lang="nl-NL" i="1" dirty="0" smtClean="0"/>
          </a:p>
          <a:p>
            <a:pPr marL="514350" indent="-514350">
              <a:buNone/>
            </a:pPr>
            <a:endParaRPr lang="nl-NL" i="1" dirty="0"/>
          </a:p>
          <a:p>
            <a:pPr marL="514350" indent="-514350">
              <a:buNone/>
            </a:pPr>
            <a:r>
              <a:rPr lang="nl-NL" dirty="0" smtClean="0">
                <a:solidFill>
                  <a:schemeClr val="accent6"/>
                </a:solidFill>
              </a:rPr>
              <a:t>voorbeeld</a:t>
            </a:r>
            <a:r>
              <a:rPr lang="nl-NL" dirty="0" smtClean="0"/>
              <a:t>		Ik keek een film.</a:t>
            </a:r>
          </a:p>
          <a:p>
            <a:pPr marL="514350" indent="-514350">
              <a:buNone/>
            </a:pPr>
            <a:r>
              <a:rPr lang="nl-NL" dirty="0"/>
              <a:t>	</a:t>
            </a:r>
            <a:r>
              <a:rPr lang="nl-NL" dirty="0" smtClean="0"/>
              <a:t>			</a:t>
            </a:r>
            <a:r>
              <a:rPr lang="nl-NL" i="1" dirty="0" smtClean="0"/>
              <a:t>Je </a:t>
            </a:r>
            <a:r>
              <a:rPr lang="nl-NL" b="1" i="1" dirty="0" err="1" smtClean="0">
                <a:solidFill>
                  <a:srgbClr val="FF0000"/>
                </a:solidFill>
              </a:rPr>
              <a:t>regardais</a:t>
            </a:r>
            <a:r>
              <a:rPr lang="nl-NL" i="1" dirty="0" smtClean="0"/>
              <a:t> </a:t>
            </a:r>
            <a:r>
              <a:rPr lang="nl-NL" i="1" dirty="0" err="1" smtClean="0"/>
              <a:t>un</a:t>
            </a:r>
            <a:r>
              <a:rPr lang="nl-NL" i="1" dirty="0" smtClean="0"/>
              <a:t> film.</a:t>
            </a:r>
            <a:endParaRPr lang="nl-NL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548680"/>
            <a:ext cx="8686800" cy="60486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nl-NL" sz="4100" dirty="0" smtClean="0"/>
              <a:t>Dit kun je bij ieder werkwoord toepassen, </a:t>
            </a:r>
          </a:p>
          <a:p>
            <a:pPr>
              <a:buNone/>
            </a:pPr>
            <a:r>
              <a:rPr lang="nl-NL" sz="4100" dirty="0" smtClean="0"/>
              <a:t>ook bij de onregelmatige werkwoorden.</a:t>
            </a:r>
          </a:p>
          <a:p>
            <a:pPr>
              <a:buNone/>
            </a:pPr>
            <a:endParaRPr lang="nl-NL" sz="4100" dirty="0"/>
          </a:p>
          <a:p>
            <a:pPr>
              <a:buNone/>
            </a:pPr>
            <a:r>
              <a:rPr lang="nl-NL" sz="4100" b="1" dirty="0" smtClean="0">
                <a:solidFill>
                  <a:srgbClr val="FF0000"/>
                </a:solidFill>
              </a:rPr>
              <a:t>Uitzondering!</a:t>
            </a:r>
          </a:p>
          <a:p>
            <a:pPr marL="514350" indent="-514350">
              <a:buNone/>
            </a:pPr>
            <a:r>
              <a:rPr lang="nl-NL" sz="4100" dirty="0" smtClean="0"/>
              <a:t>Het werkwoord </a:t>
            </a:r>
            <a:r>
              <a:rPr lang="nl-NL" sz="4100" i="1" dirty="0" err="1" smtClean="0"/>
              <a:t>être</a:t>
            </a:r>
            <a:r>
              <a:rPr lang="nl-NL" sz="4100" dirty="0" smtClean="0"/>
              <a:t> krijgt de stam </a:t>
            </a:r>
            <a:r>
              <a:rPr lang="nl-NL" sz="4100" b="1" i="1" dirty="0" err="1" smtClean="0">
                <a:solidFill>
                  <a:srgbClr val="FF0000"/>
                </a:solidFill>
              </a:rPr>
              <a:t>ét</a:t>
            </a:r>
            <a:r>
              <a:rPr lang="nl-NL" sz="4100" dirty="0"/>
              <a:t>.</a:t>
            </a:r>
            <a:r>
              <a:rPr lang="nl-NL" sz="4100" dirty="0" smtClean="0"/>
              <a:t>	</a:t>
            </a:r>
          </a:p>
          <a:p>
            <a:pPr marL="514350" indent="-514350">
              <a:buNone/>
            </a:pPr>
            <a:endParaRPr lang="nl-NL" sz="4100" dirty="0" smtClean="0"/>
          </a:p>
          <a:p>
            <a:pPr marL="514350" indent="-514350">
              <a:buNone/>
            </a:pPr>
            <a:r>
              <a:rPr lang="nl-NL" sz="4100" dirty="0" smtClean="0"/>
              <a:t>ik was			</a:t>
            </a:r>
            <a:r>
              <a:rPr lang="nl-NL" sz="4100" i="1" dirty="0" err="1" smtClean="0"/>
              <a:t>j’</a:t>
            </a:r>
            <a:r>
              <a:rPr lang="nl-NL" sz="4100" b="1" i="1" dirty="0" err="1" smtClean="0">
                <a:solidFill>
                  <a:srgbClr val="FF0000"/>
                </a:solidFill>
              </a:rPr>
              <a:t>ét</a:t>
            </a:r>
            <a:r>
              <a:rPr lang="nl-NL" sz="4100" i="1" dirty="0" err="1" smtClean="0"/>
              <a:t>ais</a:t>
            </a:r>
            <a:endParaRPr lang="nl-NL" sz="4100" i="1" dirty="0" smtClean="0"/>
          </a:p>
          <a:p>
            <a:pPr marL="514350" indent="-514350">
              <a:buNone/>
            </a:pPr>
            <a:r>
              <a:rPr lang="nl-NL" sz="4100" dirty="0" smtClean="0"/>
              <a:t>jij was			</a:t>
            </a:r>
            <a:r>
              <a:rPr lang="nl-NL" sz="4100" i="1" dirty="0" err="1" smtClean="0"/>
              <a:t>tu</a:t>
            </a:r>
            <a:r>
              <a:rPr lang="nl-NL" sz="4100" i="1" dirty="0" smtClean="0"/>
              <a:t> </a:t>
            </a:r>
            <a:r>
              <a:rPr lang="nl-NL" sz="4100" b="1" i="1" dirty="0" err="1" smtClean="0">
                <a:solidFill>
                  <a:srgbClr val="FF0000"/>
                </a:solidFill>
              </a:rPr>
              <a:t>ét</a:t>
            </a:r>
            <a:r>
              <a:rPr lang="nl-NL" sz="4100" i="1" dirty="0" err="1" smtClean="0"/>
              <a:t>ais</a:t>
            </a:r>
            <a:endParaRPr lang="nl-NL" sz="4100" i="1" dirty="0" smtClean="0"/>
          </a:p>
          <a:p>
            <a:pPr marL="514350" indent="-514350">
              <a:buNone/>
            </a:pPr>
            <a:r>
              <a:rPr lang="nl-NL" sz="4100" dirty="0" smtClean="0"/>
              <a:t>hij/zij/men was		</a:t>
            </a:r>
            <a:r>
              <a:rPr lang="nl-NL" sz="4100" i="1" dirty="0" err="1" smtClean="0"/>
              <a:t>il</a:t>
            </a:r>
            <a:r>
              <a:rPr lang="nl-NL" sz="4100" i="1" dirty="0" smtClean="0"/>
              <a:t>/</a:t>
            </a:r>
            <a:r>
              <a:rPr lang="nl-NL" sz="4100" i="1" dirty="0" err="1" smtClean="0"/>
              <a:t>elle</a:t>
            </a:r>
            <a:r>
              <a:rPr lang="nl-NL" sz="4100" i="1" dirty="0" smtClean="0"/>
              <a:t>/</a:t>
            </a:r>
            <a:r>
              <a:rPr lang="nl-NL" sz="4100" i="1" dirty="0" err="1" smtClean="0"/>
              <a:t>on</a:t>
            </a:r>
            <a:r>
              <a:rPr lang="nl-NL" sz="4100" i="1" dirty="0" smtClean="0"/>
              <a:t> </a:t>
            </a:r>
            <a:r>
              <a:rPr lang="nl-NL" sz="4100" b="1" i="1" dirty="0" err="1" smtClean="0">
                <a:solidFill>
                  <a:srgbClr val="FF0000"/>
                </a:solidFill>
              </a:rPr>
              <a:t>ét</a:t>
            </a:r>
            <a:r>
              <a:rPr lang="nl-NL" sz="4100" i="1" dirty="0" err="1" smtClean="0"/>
              <a:t>ait</a:t>
            </a:r>
            <a:endParaRPr lang="nl-NL" sz="4100" i="1" dirty="0" smtClean="0"/>
          </a:p>
          <a:p>
            <a:pPr marL="514350" indent="-514350">
              <a:buNone/>
            </a:pPr>
            <a:r>
              <a:rPr lang="nl-NL" sz="4100" dirty="0" smtClean="0"/>
              <a:t>wij waren			</a:t>
            </a:r>
            <a:r>
              <a:rPr lang="nl-NL" sz="4100" i="1" dirty="0" err="1" smtClean="0"/>
              <a:t>nous</a:t>
            </a:r>
            <a:r>
              <a:rPr lang="nl-NL" sz="4100" i="1" dirty="0" smtClean="0"/>
              <a:t> </a:t>
            </a:r>
            <a:r>
              <a:rPr lang="nl-NL" sz="4100" b="1" i="1" dirty="0" err="1" smtClean="0">
                <a:solidFill>
                  <a:srgbClr val="FF0000"/>
                </a:solidFill>
              </a:rPr>
              <a:t>ét</a:t>
            </a:r>
            <a:r>
              <a:rPr lang="nl-NL" sz="4100" i="1" dirty="0" err="1" smtClean="0"/>
              <a:t>ions</a:t>
            </a:r>
            <a:endParaRPr lang="nl-NL" sz="4100" i="1" dirty="0" smtClean="0"/>
          </a:p>
          <a:p>
            <a:pPr marL="514350" indent="-514350">
              <a:buNone/>
            </a:pPr>
            <a:r>
              <a:rPr lang="nl-NL" sz="4100" dirty="0" smtClean="0"/>
              <a:t>jullie waren/u was	</a:t>
            </a:r>
            <a:r>
              <a:rPr lang="nl-NL" sz="4100" i="1" dirty="0" err="1" smtClean="0"/>
              <a:t>vous</a:t>
            </a:r>
            <a:r>
              <a:rPr lang="nl-NL" sz="4100" i="1" dirty="0" smtClean="0"/>
              <a:t> </a:t>
            </a:r>
            <a:r>
              <a:rPr lang="nl-NL" sz="4100" b="1" i="1" dirty="0" err="1" smtClean="0">
                <a:solidFill>
                  <a:srgbClr val="FF0000"/>
                </a:solidFill>
              </a:rPr>
              <a:t>ét</a:t>
            </a:r>
            <a:r>
              <a:rPr lang="nl-NL" sz="4100" i="1" dirty="0" err="1" smtClean="0"/>
              <a:t>iez</a:t>
            </a:r>
            <a:endParaRPr lang="nl-NL" sz="4100" i="1" dirty="0" smtClean="0"/>
          </a:p>
          <a:p>
            <a:pPr marL="514350" indent="-514350">
              <a:buNone/>
            </a:pPr>
            <a:r>
              <a:rPr lang="nl-NL" sz="4100" dirty="0" smtClean="0"/>
              <a:t>zij waren			</a:t>
            </a:r>
            <a:r>
              <a:rPr lang="nl-NL" sz="4100" i="1" dirty="0" err="1" smtClean="0"/>
              <a:t>ils</a:t>
            </a:r>
            <a:r>
              <a:rPr lang="nl-NL" sz="4100" i="1" dirty="0" smtClean="0"/>
              <a:t>/</a:t>
            </a:r>
            <a:r>
              <a:rPr lang="nl-NL" sz="4100" i="1" dirty="0" err="1" smtClean="0"/>
              <a:t>elles</a:t>
            </a:r>
            <a:r>
              <a:rPr lang="nl-NL" sz="4100" i="1" dirty="0" smtClean="0"/>
              <a:t> </a:t>
            </a:r>
            <a:r>
              <a:rPr lang="nl-NL" sz="4100" b="1" i="1" dirty="0" err="1" smtClean="0">
                <a:solidFill>
                  <a:srgbClr val="FF0000"/>
                </a:solidFill>
              </a:rPr>
              <a:t>ét</a:t>
            </a:r>
            <a:r>
              <a:rPr lang="nl-NL" sz="4100" i="1" dirty="0" err="1" smtClean="0"/>
              <a:t>aient</a:t>
            </a:r>
            <a:endParaRPr lang="nl-NL" sz="4100" i="1" dirty="0" smtClean="0"/>
          </a:p>
          <a:p>
            <a:pPr marL="514350" indent="-514350">
              <a:buNone/>
            </a:pPr>
            <a:endParaRPr lang="nl-N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nl-NL" dirty="0" smtClean="0">
                <a:solidFill>
                  <a:schemeClr val="accent6"/>
                </a:solidFill>
              </a:rPr>
              <a:t>voorbeeld</a:t>
            </a:r>
            <a:r>
              <a:rPr lang="nl-NL" dirty="0" smtClean="0"/>
              <a:t>		Wij waren in Frankrijk.</a:t>
            </a:r>
          </a:p>
          <a:p>
            <a:pPr marL="514350" indent="-514350">
              <a:buNone/>
            </a:pPr>
            <a:r>
              <a:rPr lang="nl-NL" dirty="0"/>
              <a:t>	</a:t>
            </a:r>
            <a:r>
              <a:rPr lang="nl-NL" dirty="0" smtClean="0"/>
              <a:t>			</a:t>
            </a:r>
            <a:r>
              <a:rPr lang="nl-NL" i="1" dirty="0" err="1" smtClean="0"/>
              <a:t>Nous</a:t>
            </a:r>
            <a:r>
              <a:rPr lang="nl-NL" i="1" dirty="0" smtClean="0"/>
              <a:t> </a:t>
            </a:r>
            <a:r>
              <a:rPr lang="nl-NL" b="1" i="1" dirty="0" err="1" smtClean="0">
                <a:solidFill>
                  <a:srgbClr val="FF0000"/>
                </a:solidFill>
              </a:rPr>
              <a:t>étions</a:t>
            </a:r>
            <a:r>
              <a:rPr lang="nl-NL" i="1" dirty="0" smtClean="0"/>
              <a:t> en France.</a:t>
            </a:r>
          </a:p>
          <a:p>
            <a:pPr marL="514350" indent="-514350">
              <a:buNone/>
            </a:pPr>
            <a:endParaRPr lang="nl-NL" i="1" dirty="0"/>
          </a:p>
          <a:p>
            <a:pPr marL="514350" indent="-514350">
              <a:buNone/>
            </a:pPr>
            <a:endParaRPr lang="nl-NL" i="1" dirty="0" smtClean="0"/>
          </a:p>
          <a:p>
            <a:pPr marL="514350" indent="-514350">
              <a:buNone/>
            </a:pPr>
            <a:r>
              <a:rPr lang="nl-NL" b="1" dirty="0" smtClean="0">
                <a:solidFill>
                  <a:srgbClr val="FF0000"/>
                </a:solidFill>
              </a:rPr>
              <a:t>Let op!</a:t>
            </a:r>
          </a:p>
          <a:p>
            <a:pPr marL="514350" indent="-514350">
              <a:buNone/>
            </a:pPr>
            <a:endParaRPr lang="nl-NL" dirty="0" smtClean="0"/>
          </a:p>
          <a:p>
            <a:pPr marL="514350" indent="-514350">
              <a:buNone/>
            </a:pPr>
            <a:r>
              <a:rPr lang="nl-NL" dirty="0" smtClean="0"/>
              <a:t>er is/er zijn		</a:t>
            </a:r>
            <a:r>
              <a:rPr lang="nl-NL" dirty="0" smtClean="0">
                <a:sym typeface="Wingdings" pitchFamily="2" charset="2"/>
              </a:rPr>
              <a:t>		</a:t>
            </a:r>
            <a:r>
              <a:rPr lang="nl-NL" i="1" dirty="0" err="1" smtClean="0">
                <a:sym typeface="Wingdings" pitchFamily="2" charset="2"/>
              </a:rPr>
              <a:t>il</a:t>
            </a:r>
            <a:r>
              <a:rPr lang="nl-NL" i="1" dirty="0" smtClean="0">
                <a:sym typeface="Wingdings" pitchFamily="2" charset="2"/>
              </a:rPr>
              <a:t> y a</a:t>
            </a:r>
          </a:p>
          <a:p>
            <a:pPr marL="514350" indent="-514350">
              <a:buNone/>
            </a:pPr>
            <a:r>
              <a:rPr lang="nl-NL" dirty="0" smtClean="0">
                <a:sym typeface="Wingdings" pitchFamily="2" charset="2"/>
              </a:rPr>
              <a:t>er was/er waren				</a:t>
            </a:r>
            <a:r>
              <a:rPr lang="nl-NL" i="1" dirty="0" err="1" smtClean="0">
                <a:sym typeface="Wingdings" pitchFamily="2" charset="2"/>
              </a:rPr>
              <a:t>il</a:t>
            </a:r>
            <a:r>
              <a:rPr lang="nl-NL" i="1" dirty="0" smtClean="0">
                <a:sym typeface="Wingdings" pitchFamily="2" charset="2"/>
              </a:rPr>
              <a:t> y </a:t>
            </a:r>
            <a:r>
              <a:rPr lang="nl-NL" b="1" i="1" dirty="0" err="1" smtClean="0">
                <a:solidFill>
                  <a:srgbClr val="FF0000"/>
                </a:solidFill>
                <a:sym typeface="Wingdings" pitchFamily="2" charset="2"/>
              </a:rPr>
              <a:t>avait</a:t>
            </a:r>
            <a:r>
              <a:rPr lang="nl-NL" dirty="0" smtClean="0"/>
              <a:t>	</a:t>
            </a:r>
          </a:p>
          <a:p>
            <a:pPr marL="514350" indent="-514350">
              <a:buNone/>
            </a:pPr>
            <a:endParaRPr lang="nl-NL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39</Words>
  <Application>Microsoft Office PowerPoint</Application>
  <PresentationFormat>Diavoorstelling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Office-thema</vt:lpstr>
      <vt:lpstr>Dia 1</vt:lpstr>
      <vt:lpstr>Dia 2</vt:lpstr>
      <vt:lpstr>Dia 3</vt:lpstr>
      <vt:lpstr>Dia 4</vt:lpstr>
      <vt:lpstr>Dia 5</vt:lpstr>
      <vt:lpstr>Dia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3</cp:revision>
  <dcterms:created xsi:type="dcterms:W3CDTF">2011-08-17T17:56:48Z</dcterms:created>
  <dcterms:modified xsi:type="dcterms:W3CDTF">2013-05-26T13:42:58Z</dcterms:modified>
</cp:coreProperties>
</file>